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71" r:id="rId2"/>
    <p:sldId id="263" r:id="rId3"/>
    <p:sldId id="272" r:id="rId4"/>
    <p:sldId id="260" r:id="rId5"/>
    <p:sldId id="257" r:id="rId6"/>
    <p:sldId id="258" r:id="rId7"/>
    <p:sldId id="259" r:id="rId8"/>
    <p:sldId id="274" r:id="rId9"/>
    <p:sldId id="261" r:id="rId10"/>
    <p:sldId id="264" r:id="rId11"/>
    <p:sldId id="265" r:id="rId12"/>
    <p:sldId id="266" r:id="rId13"/>
    <p:sldId id="267" r:id="rId14"/>
    <p:sldId id="269" r:id="rId15"/>
    <p:sldId id="27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FFF6"/>
    <a:srgbClr val="2A836A"/>
    <a:srgbClr val="588F8C"/>
    <a:srgbClr val="4DA293"/>
    <a:srgbClr val="BF06B3"/>
    <a:srgbClr val="D9048E"/>
    <a:srgbClr val="F9DBFF"/>
    <a:srgbClr val="EFCFFD"/>
    <a:srgbClr val="DCEAFE"/>
    <a:srgbClr val="06B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>
        <p:scale>
          <a:sx n="75" d="100"/>
          <a:sy n="75" d="100"/>
        </p:scale>
        <p:origin x="191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E83C0-EE1E-4B10-A9CA-CCCBAC342A2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35298-37EF-4357-92D5-A7CFED590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8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35298-37EF-4357-92D5-A7CFED5900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35298-37EF-4357-92D5-A7CFED5900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8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35298-37EF-4357-92D5-A7CFED5900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9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35298-37EF-4357-92D5-A7CFED5900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7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35298-37EF-4357-92D5-A7CFED5900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21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54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8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3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4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7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02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8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4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1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AD988-7C64-470A-B455-B11B55AEB14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8F006-9CA9-4E76-8480-9AB5DCF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10.png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36.gi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yeşil, lazer içeren bir resim&#10;&#10;Açıklama otomatik olarak oluşturuldu">
            <a:extLst>
              <a:ext uri="{FF2B5EF4-FFF2-40B4-BE49-F238E27FC236}">
                <a16:creationId xmlns:a16="http://schemas.microsoft.com/office/drawing/2014/main" id="{B86C54FB-4339-D092-7590-B1CB5B468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" y="0"/>
            <a:ext cx="12192000" cy="1104659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DCEAFE">
                  <a:alpha val="0"/>
                </a:srgbClr>
              </a:gs>
            </a:gsLst>
            <a:lin ang="5400000" scaled="1"/>
          </a:gradFill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9B5602A-B950-152C-1E99-4B085A97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642162" y="770456"/>
            <a:ext cx="5373992" cy="2514862"/>
          </a:xfrm>
        </p:spPr>
        <p:txBody>
          <a:bodyPr anchor="b">
            <a:normAutofit/>
          </a:bodyPr>
          <a:lstStyle/>
          <a:p>
            <a:pPr algn="l"/>
            <a:r>
              <a:rPr lang="tr-TR" sz="4000" dirty="0">
                <a:latin typeface="Futura Condensed Extra" pitchFamily="50" charset="-94"/>
                <a:cs typeface="Aharoni" panose="02010803020104030203" pitchFamily="2" charset="-79"/>
              </a:rPr>
              <a:t>Makine </a:t>
            </a:r>
            <a:r>
              <a:rPr lang="tr-TR" sz="4000" dirty="0" err="1">
                <a:latin typeface="Futura Condensed Extra" pitchFamily="50" charset="-94"/>
                <a:cs typeface="Aharoni" panose="02010803020104030203" pitchFamily="2" charset="-79"/>
              </a:rPr>
              <a:t>Ögrenimine</a:t>
            </a:r>
            <a:r>
              <a:rPr lang="tr-TR" sz="4000" dirty="0"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r>
              <a:rPr lang="tr-TR" sz="4000" dirty="0" err="1">
                <a:latin typeface="Futura Condensed Extra" pitchFamily="50" charset="-94"/>
                <a:cs typeface="Aharoni" panose="02010803020104030203" pitchFamily="2" charset="-79"/>
              </a:rPr>
              <a:t>Giris</a:t>
            </a:r>
            <a:r>
              <a:rPr lang="tr-TR" sz="4000" dirty="0"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r>
              <a:rPr lang="tr-TR" sz="4000" dirty="0" err="1">
                <a:latin typeface="Futura Condensed Extra" pitchFamily="50" charset="-94"/>
                <a:cs typeface="Aharoni" panose="02010803020104030203" pitchFamily="2" charset="-79"/>
              </a:rPr>
              <a:t>Etkinligimize</a:t>
            </a:r>
            <a:r>
              <a:rPr lang="tr-TR" sz="4000" dirty="0"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br>
              <a:rPr lang="tr-TR" sz="2000" dirty="0">
                <a:latin typeface="Futura Condensed Extra" pitchFamily="50" charset="-94"/>
                <a:cs typeface="Aharoni" panose="02010803020104030203" pitchFamily="2" charset="-79"/>
              </a:rPr>
            </a:br>
            <a:br>
              <a:rPr lang="tr-TR" sz="2000" dirty="0">
                <a:latin typeface="Futura Condensed Extra" pitchFamily="50" charset="-94"/>
                <a:cs typeface="Aharoni" panose="02010803020104030203" pitchFamily="2" charset="-79"/>
              </a:rPr>
            </a:br>
            <a:r>
              <a:rPr lang="tr-TR" sz="7200" dirty="0" err="1">
                <a:latin typeface="Futura Condensed Extra" pitchFamily="50" charset="-94"/>
                <a:cs typeface="Aharoni" panose="02010803020104030203" pitchFamily="2" charset="-79"/>
              </a:rPr>
              <a:t>Hos</a:t>
            </a:r>
            <a:r>
              <a:rPr lang="tr-TR" sz="7200" dirty="0">
                <a:latin typeface="Futura Condensed Extra" pitchFamily="50" charset="-94"/>
                <a:cs typeface="Aharoni" panose="02010803020104030203" pitchFamily="2" charset="-79"/>
              </a:rPr>
              <a:t> Geldiniz</a:t>
            </a:r>
            <a:endParaRPr lang="en-US" sz="7200" dirty="0">
              <a:latin typeface="Futura Condensed Extra" pitchFamily="50" charset="-94"/>
              <a:cs typeface="Aharoni" panose="02010803020104030203" pitchFamily="2" charset="-79"/>
            </a:endParaRPr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E01F63F1-57AE-2E4D-1E26-6D98401106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" r="4128" b="31494"/>
          <a:stretch/>
        </p:blipFill>
        <p:spPr>
          <a:xfrm>
            <a:off x="9379544" y="8903648"/>
            <a:ext cx="10866296" cy="8596740"/>
          </a:xfrm>
          <a:prstGeom prst="rect">
            <a:avLst/>
          </a:prstGeom>
        </p:spPr>
      </p:pic>
      <p:sp>
        <p:nvSpPr>
          <p:cNvPr id="3" name="Alt Başlık 2">
            <a:extLst>
              <a:ext uri="{FF2B5EF4-FFF2-40B4-BE49-F238E27FC236}">
                <a16:creationId xmlns:a16="http://schemas.microsoft.com/office/drawing/2014/main" id="{66BFE8EF-4A1C-0C53-A61B-B77F46B48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870589" y="8592002"/>
            <a:ext cx="5208200" cy="2029968"/>
          </a:xfrm>
        </p:spPr>
        <p:txBody>
          <a:bodyPr>
            <a:normAutofit/>
          </a:bodyPr>
          <a:lstStyle/>
          <a:p>
            <a:pPr algn="l"/>
            <a:r>
              <a:rPr lang="tr-TR" sz="20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20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endParaRPr lang="tr-TR" sz="2000" dirty="0">
              <a:latin typeface="Artifakt Element Black" panose="020B0A03050000020004" pitchFamily="34" charset="-94"/>
              <a:ea typeface="Artifakt Element Black" panose="020B0A03050000020004" pitchFamily="34" charset="-94"/>
            </a:endParaRPr>
          </a:p>
          <a:p>
            <a:pPr algn="l"/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Regresyon</a:t>
            </a:r>
          </a:p>
          <a:p>
            <a:pPr algn="l"/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Ağaç temelli ve </a:t>
            </a:r>
            <a:r>
              <a:rPr lang="tr-TR" sz="22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topluluk</a:t>
            </a:r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yöntemleri</a:t>
            </a:r>
          </a:p>
          <a:p>
            <a:pPr algn="l"/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Kümeler ( k-ortalamalar)</a:t>
            </a:r>
          </a:p>
          <a:p>
            <a:pPr algn="l"/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Derin Öğrenme – Sinir Ağları</a:t>
            </a:r>
          </a:p>
          <a:p>
            <a:pPr algn="l"/>
            <a:endParaRPr lang="en-US" sz="1300" dirty="0">
              <a:latin typeface="Dutch801 Rm BT" panose="02020603060505020304" pitchFamily="18" charset="0"/>
            </a:endParaRPr>
          </a:p>
        </p:txBody>
      </p:sp>
      <p:sp>
        <p:nvSpPr>
          <p:cNvPr id="30" name="Dikdörtgen: Köşeleri Yuvarlatılmış 29">
            <a:extLst>
              <a:ext uri="{FF2B5EF4-FFF2-40B4-BE49-F238E27FC236}">
                <a16:creationId xmlns:a16="http://schemas.microsoft.com/office/drawing/2014/main" id="{A23A03C1-996A-95A5-3F38-9B5CFB1F4C59}"/>
              </a:ext>
            </a:extLst>
          </p:cNvPr>
          <p:cNvSpPr/>
          <p:nvPr/>
        </p:nvSpPr>
        <p:spPr>
          <a:xfrm>
            <a:off x="-4251252" y="4096333"/>
            <a:ext cx="3767442" cy="8786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Resim 47">
            <a:extLst>
              <a:ext uri="{FF2B5EF4-FFF2-40B4-BE49-F238E27FC236}">
                <a16:creationId xmlns:a16="http://schemas.microsoft.com/office/drawing/2014/main" id="{7B20A53B-8701-3C4B-F21C-0B7DB0DC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-2532797"/>
            <a:ext cx="12192000" cy="1858439"/>
          </a:xfrm>
          <a:prstGeom prst="rect">
            <a:avLst/>
          </a:prstGeom>
        </p:spPr>
      </p:pic>
      <p:pic>
        <p:nvPicPr>
          <p:cNvPr id="52" name="Resim 51">
            <a:extLst>
              <a:ext uri="{FF2B5EF4-FFF2-40B4-BE49-F238E27FC236}">
                <a16:creationId xmlns:a16="http://schemas.microsoft.com/office/drawing/2014/main" id="{F9467E50-D1B5-0003-B3DC-96EF98CDD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74611" y="-2654819"/>
            <a:ext cx="3193811" cy="2254145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629163DE-DF7D-C6CC-9A13-F6FBF4F2E06C}"/>
              </a:ext>
            </a:extLst>
          </p:cNvPr>
          <p:cNvSpPr txBox="1">
            <a:spLocks/>
          </p:cNvSpPr>
          <p:nvPr/>
        </p:nvSpPr>
        <p:spPr>
          <a:xfrm>
            <a:off x="358924" y="629194"/>
            <a:ext cx="5373992" cy="25148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40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Makine </a:t>
            </a:r>
            <a:r>
              <a:rPr lang="tr-TR" sz="4000" dirty="0" err="1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Ögrenimine</a:t>
            </a:r>
            <a:r>
              <a:rPr lang="tr-TR" sz="40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Giris</a:t>
            </a:r>
            <a:r>
              <a:rPr lang="tr-TR" sz="40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Etkinligimize</a:t>
            </a:r>
            <a:r>
              <a:rPr lang="tr-TR" sz="40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br>
              <a:rPr lang="tr-TR" sz="20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</a:br>
            <a:br>
              <a:rPr lang="tr-TR" sz="20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</a:br>
            <a:r>
              <a:rPr lang="tr-TR" sz="7200" dirty="0" err="1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Hos</a:t>
            </a:r>
            <a:r>
              <a:rPr lang="tr-TR" sz="72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 Geldiniz</a:t>
            </a:r>
            <a:endParaRPr lang="en-US" sz="7200" dirty="0">
              <a:solidFill>
                <a:schemeClr val="bg1"/>
              </a:solidFill>
              <a:latin typeface="Futura Condensed Extra" pitchFamily="50" charset="-94"/>
              <a:cs typeface="Aharoni" panose="02010803020104030203" pitchFamily="2" charset="-79"/>
            </a:endParaRPr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EAE9589F-CC7D-E437-9CAC-01C3CD697D61}"/>
              </a:ext>
            </a:extLst>
          </p:cNvPr>
          <p:cNvSpPr txBox="1">
            <a:spLocks/>
          </p:cNvSpPr>
          <p:nvPr/>
        </p:nvSpPr>
        <p:spPr>
          <a:xfrm>
            <a:off x="6065902" y="543265"/>
            <a:ext cx="52082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1300"/>
              </a:spcBef>
            </a:pPr>
            <a:r>
              <a:rPr lang="tr-TR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Regresyon</a:t>
            </a:r>
          </a:p>
          <a:p>
            <a:pPr algn="r">
              <a:spcBef>
                <a:spcPts val="1300"/>
              </a:spcBef>
            </a:pPr>
            <a:r>
              <a:rPr lang="tr-TR" dirty="0" err="1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endParaRPr lang="tr-TR" dirty="0">
              <a:solidFill>
                <a:schemeClr val="bg1"/>
              </a:solidFill>
              <a:latin typeface="Artifakt Element Black" panose="020B0A03050000020004" pitchFamily="34" charset="-94"/>
              <a:ea typeface="Artifakt Element Black" panose="020B0A03050000020004" pitchFamily="34" charset="-94"/>
            </a:endParaRPr>
          </a:p>
          <a:p>
            <a:pPr algn="r">
              <a:spcBef>
                <a:spcPts val="1300"/>
              </a:spcBef>
            </a:pPr>
            <a:r>
              <a:rPr lang="tr-TR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Ağaç temelli ve topluluk yöntemleri</a:t>
            </a:r>
          </a:p>
          <a:p>
            <a:pPr algn="r">
              <a:spcBef>
                <a:spcPts val="1300"/>
              </a:spcBef>
            </a:pPr>
            <a:r>
              <a:rPr lang="tr-TR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Kümeler ( k-ortalamalar)</a:t>
            </a:r>
          </a:p>
          <a:p>
            <a:pPr algn="r">
              <a:spcBef>
                <a:spcPts val="1300"/>
              </a:spcBef>
            </a:pPr>
            <a:r>
              <a:rPr lang="tr-TR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Derin Öğrenme – Sinir Ağları</a:t>
            </a:r>
          </a:p>
          <a:p>
            <a:pPr algn="r"/>
            <a:endParaRPr lang="en-US" dirty="0">
              <a:latin typeface="Dutch801 Rm BT" panose="02020603060505020304" pitchFamily="18" charset="0"/>
            </a:endParaRPr>
          </a:p>
        </p:txBody>
      </p:sp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7C96C2C9-4B24-7911-2DA6-85BCD9FF3433}"/>
              </a:ext>
            </a:extLst>
          </p:cNvPr>
          <p:cNvSpPr/>
          <p:nvPr/>
        </p:nvSpPr>
        <p:spPr>
          <a:xfrm rot="5400000">
            <a:off x="4872885" y="1836405"/>
            <a:ext cx="2674144" cy="8786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38669E72-0277-26DB-9E87-6D48FF562FF1}"/>
              </a:ext>
            </a:extLst>
          </p:cNvPr>
          <p:cNvSpPr/>
          <p:nvPr/>
        </p:nvSpPr>
        <p:spPr>
          <a:xfrm>
            <a:off x="4241800" y="5778393"/>
            <a:ext cx="7571092" cy="754886"/>
          </a:xfrm>
          <a:prstGeom prst="roundRect">
            <a:avLst/>
          </a:prstGeom>
          <a:solidFill>
            <a:srgbClr val="4DA293">
              <a:alpha val="0"/>
            </a:srgbClr>
          </a:solidFill>
          <a:ln w="7715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4000">
                  <a:srgbClr val="DDE5F4">
                    <a:alpha val="29000"/>
                    <a:lumMod val="12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3200" b="1" dirty="0">
                <a:solidFill>
                  <a:schemeClr val="bg1"/>
                </a:solidFill>
              </a:rPr>
              <a:t>Muhammed Sezer ve Şevval Belkıs </a:t>
            </a:r>
            <a:r>
              <a:rPr lang="tr-TR" sz="3200" b="1" dirty="0" err="1">
                <a:solidFill>
                  <a:schemeClr val="bg1"/>
                </a:solidFill>
              </a:rPr>
              <a:t>Dikkaya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D54EA306-D64D-AE68-CAB2-18E2D529F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69" y="498204"/>
            <a:ext cx="435681" cy="435681"/>
          </a:xfrm>
          <a:prstGeom prst="rect">
            <a:avLst/>
          </a:prstGeom>
        </p:spPr>
      </p:pic>
      <p:pic>
        <p:nvPicPr>
          <p:cNvPr id="22" name="Resim 21" descr="ok içeren bir resim&#10;&#10;Açıklama otomatik olarak oluşturuldu">
            <a:extLst>
              <a:ext uri="{FF2B5EF4-FFF2-40B4-BE49-F238E27FC236}">
                <a16:creationId xmlns:a16="http://schemas.microsoft.com/office/drawing/2014/main" id="{6B34A8BA-8717-B570-DE48-5706D5BF0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109" y="557758"/>
            <a:ext cx="507849" cy="407033"/>
          </a:xfrm>
          <a:prstGeom prst="rect">
            <a:avLst/>
          </a:prstGeom>
        </p:spPr>
      </p:pic>
      <p:pic>
        <p:nvPicPr>
          <p:cNvPr id="24" name="Resim 23" descr="ok içeren bir resim&#10;&#10;Açıklama otomatik olarak oluşturuldu">
            <a:extLst>
              <a:ext uri="{FF2B5EF4-FFF2-40B4-BE49-F238E27FC236}">
                <a16:creationId xmlns:a16="http://schemas.microsoft.com/office/drawing/2014/main" id="{2526324B-1715-62EC-A44E-FFDEA0713A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508" y="1038400"/>
            <a:ext cx="462825" cy="427954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ABE3036A-0471-359E-9B9B-5738E4785C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1252" y="4728618"/>
            <a:ext cx="2592172" cy="3318964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B0041C95-8584-02D6-0F89-180847ACC7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54997" y="1672466"/>
            <a:ext cx="327027" cy="418719"/>
          </a:xfrm>
          <a:prstGeom prst="rect">
            <a:avLst/>
          </a:prstGeom>
        </p:spPr>
      </p:pic>
      <p:pic>
        <p:nvPicPr>
          <p:cNvPr id="34" name="Resim 33" descr="silah, muşta içeren bir resim&#10;&#10;Açıklama otomatik olarak oluşturuldu">
            <a:extLst>
              <a:ext uri="{FF2B5EF4-FFF2-40B4-BE49-F238E27FC236}">
                <a16:creationId xmlns:a16="http://schemas.microsoft.com/office/drawing/2014/main" id="{500A3698-6012-1D8C-12F3-2CEF9D3CBA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479" y="2334618"/>
            <a:ext cx="348545" cy="41871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DB5523E-C9D5-20F0-32C6-B180413750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77508" y="2918102"/>
            <a:ext cx="458842" cy="30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6A3A24-B815-515E-1287-492C6526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0F9CE57B-6F8F-2415-B137-A16A8D55D22E}"/>
              </a:ext>
            </a:extLst>
          </p:cNvPr>
          <p:cNvSpPr/>
          <p:nvPr/>
        </p:nvSpPr>
        <p:spPr>
          <a:xfrm>
            <a:off x="2740217" y="-426248"/>
            <a:ext cx="4426702" cy="1167446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550E75B2-76B5-7EE9-D72B-48C3F57DB13C}"/>
              </a:ext>
            </a:extLst>
          </p:cNvPr>
          <p:cNvSpPr txBox="1">
            <a:spLocks/>
          </p:cNvSpPr>
          <p:nvPr/>
        </p:nvSpPr>
        <p:spPr>
          <a:xfrm>
            <a:off x="0" y="220867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Regresyon                  </a:t>
            </a:r>
            <a:r>
              <a:rPr lang="tr-TR" sz="17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Ağaç temelli ve topluluk yöntemleri</a:t>
            </a:r>
            <a:r>
              <a:rPr lang="tr-TR" sz="14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Kümeler ( k-ortalamalar)    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11" name="İçerik Yer Tutucusu 8">
            <a:extLst>
              <a:ext uri="{FF2B5EF4-FFF2-40B4-BE49-F238E27FC236}">
                <a16:creationId xmlns:a16="http://schemas.microsoft.com/office/drawing/2014/main" id="{661D6F37-E9A2-921C-6409-28B00AB73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86" y="68405"/>
            <a:ext cx="463488" cy="593440"/>
          </a:xfrm>
          <a:prstGeom prst="rect">
            <a:avLst/>
          </a:prstGeom>
        </p:spPr>
      </p:pic>
      <p:pic>
        <p:nvPicPr>
          <p:cNvPr id="15" name="İçerik Yer Tutucusu 14">
            <a:extLst>
              <a:ext uri="{FF2B5EF4-FFF2-40B4-BE49-F238E27FC236}">
                <a16:creationId xmlns:a16="http://schemas.microsoft.com/office/drawing/2014/main" id="{C73E30A5-5FAF-3E20-E32E-A480506AD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24" y="896879"/>
            <a:ext cx="10188951" cy="5740254"/>
          </a:xfrm>
        </p:spPr>
      </p:pic>
    </p:spTree>
    <p:extLst>
      <p:ext uri="{BB962C8B-B14F-4D97-AF65-F5344CB8AC3E}">
        <p14:creationId xmlns:p14="http://schemas.microsoft.com/office/powerpoint/2010/main" val="413976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3F5D88-C5E5-25BD-4609-52606930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7E46B7-DCBE-FB53-0B4D-E8A222776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Resim 5" descr="ok içeren bir resim&#10;&#10;Açıklama otomatik olarak oluşturuldu">
            <a:extLst>
              <a:ext uri="{FF2B5EF4-FFF2-40B4-BE49-F238E27FC236}">
                <a16:creationId xmlns:a16="http://schemas.microsoft.com/office/drawing/2014/main" id="{1C41A577-0F9D-5160-C967-08EB297B6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567" y="603849"/>
            <a:ext cx="458610" cy="424057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A6C4AE0-2177-A1C8-D324-8F7516886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r="7074"/>
          <a:stretch/>
        </p:blipFill>
        <p:spPr bwMode="auto">
          <a:xfrm>
            <a:off x="8041502" y="2250672"/>
            <a:ext cx="4096709" cy="350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1C728BD0-5FEB-B607-AD7B-E8197FB2D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" r="8043"/>
          <a:stretch/>
        </p:blipFill>
        <p:spPr bwMode="auto">
          <a:xfrm>
            <a:off x="18318" y="2250672"/>
            <a:ext cx="4036318" cy="351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3E33384-DB11-1075-6B7A-DEC4E069B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r="8122"/>
          <a:stretch/>
        </p:blipFill>
        <p:spPr bwMode="auto">
          <a:xfrm>
            <a:off x="3982469" y="2209946"/>
            <a:ext cx="4211271" cy="35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3B5B0C34-C586-B444-374D-423AAF967CC0}"/>
              </a:ext>
            </a:extLst>
          </p:cNvPr>
          <p:cNvSpPr/>
          <p:nvPr/>
        </p:nvSpPr>
        <p:spPr>
          <a:xfrm>
            <a:off x="6069105" y="-356720"/>
            <a:ext cx="3370729" cy="1037757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BD7695B6-441E-1D82-5B19-225590718F70}"/>
              </a:ext>
            </a:extLst>
          </p:cNvPr>
          <p:cNvSpPr txBox="1">
            <a:spLocks/>
          </p:cNvSpPr>
          <p:nvPr/>
        </p:nvSpPr>
        <p:spPr>
          <a:xfrm>
            <a:off x="72108" y="178524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Regresyon   Ağaç temelli ve topluluk yöntemleri       </a:t>
            </a:r>
            <a:r>
              <a:rPr lang="tr-TR" sz="18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Kümeler ( k-ortalamalar)</a:t>
            </a:r>
            <a:r>
              <a:rPr lang="tr-TR" sz="18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10" name="Resim 9" descr="silah, muşta içeren bir resim&#10;&#10;Açıklama otomatik olarak oluşturuldu">
            <a:extLst>
              <a:ext uri="{FF2B5EF4-FFF2-40B4-BE49-F238E27FC236}">
                <a16:creationId xmlns:a16="http://schemas.microsoft.com/office/drawing/2014/main" id="{DF6C5397-0869-1B88-2DE7-FA900B8518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25" y="113416"/>
            <a:ext cx="348545" cy="4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3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-means clustering on the digits dataset (PCA-reduced data) Centroids are marked with white cross">
            <a:extLst>
              <a:ext uri="{FF2B5EF4-FFF2-40B4-BE49-F238E27FC236}">
                <a16:creationId xmlns:a16="http://schemas.microsoft.com/office/drawing/2014/main" id="{76381888-12EF-FD23-EF4E-0DE2B5A1F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787" y="681897"/>
            <a:ext cx="8521675" cy="639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E8EAD398-ABE5-4E92-6319-B57D7EE49C44}"/>
              </a:ext>
            </a:extLst>
          </p:cNvPr>
          <p:cNvSpPr/>
          <p:nvPr/>
        </p:nvSpPr>
        <p:spPr>
          <a:xfrm>
            <a:off x="6069105" y="-356720"/>
            <a:ext cx="3370729" cy="1038617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A9DA8387-A246-D3B5-566B-FD221255BDF2}"/>
              </a:ext>
            </a:extLst>
          </p:cNvPr>
          <p:cNvSpPr txBox="1">
            <a:spLocks/>
          </p:cNvSpPr>
          <p:nvPr/>
        </p:nvSpPr>
        <p:spPr>
          <a:xfrm>
            <a:off x="72108" y="178524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Regresyon   Ağaç temelli ve topluluk yöntemleri       </a:t>
            </a:r>
            <a:r>
              <a:rPr lang="tr-TR" sz="18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Kümeler ( k-ortalamalar)</a:t>
            </a:r>
            <a:r>
              <a:rPr lang="tr-TR" sz="18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6" name="Resim 5" descr="silah, muşta içeren bir resim&#10;&#10;Açıklama otomatik olarak oluşturuldu">
            <a:extLst>
              <a:ext uri="{FF2B5EF4-FFF2-40B4-BE49-F238E27FC236}">
                <a16:creationId xmlns:a16="http://schemas.microsoft.com/office/drawing/2014/main" id="{8C32DE4E-2D39-E81E-92FF-AAEE07EC1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25" y="113416"/>
            <a:ext cx="348545" cy="4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0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311BD01F-E865-79C7-B4DD-0A454FBF2BBA}"/>
              </a:ext>
            </a:extLst>
          </p:cNvPr>
          <p:cNvSpPr/>
          <p:nvPr/>
        </p:nvSpPr>
        <p:spPr>
          <a:xfrm>
            <a:off x="6069105" y="-356720"/>
            <a:ext cx="3370729" cy="1038617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0BAD7942-B074-FB47-B54E-EBA815CDB508}"/>
              </a:ext>
            </a:extLst>
          </p:cNvPr>
          <p:cNvSpPr txBox="1">
            <a:spLocks/>
          </p:cNvSpPr>
          <p:nvPr/>
        </p:nvSpPr>
        <p:spPr>
          <a:xfrm>
            <a:off x="72108" y="178524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Regresyon   Ağaç temelli ve topluluk yöntemleri       </a:t>
            </a:r>
            <a:r>
              <a:rPr lang="tr-TR" sz="18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Kümeler ( k-ortalamalar)</a:t>
            </a:r>
            <a:r>
              <a:rPr lang="tr-TR" sz="18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6" name="Resim 5" descr="silah, muşta içeren bir resim&#10;&#10;Açıklama otomatik olarak oluşturuldu">
            <a:extLst>
              <a:ext uri="{FF2B5EF4-FFF2-40B4-BE49-F238E27FC236}">
                <a16:creationId xmlns:a16="http://schemas.microsoft.com/office/drawing/2014/main" id="{D39F7E4C-D263-00FA-7CEE-6E5F981CF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25" y="113416"/>
            <a:ext cx="348545" cy="418719"/>
          </a:xfrm>
          <a:prstGeom prst="rect">
            <a:avLst/>
          </a:prstGeom>
        </p:spPr>
      </p:pic>
      <p:pic>
        <p:nvPicPr>
          <p:cNvPr id="10242" name="Picture 2" descr="K-means clustering - centroid">
            <a:extLst>
              <a:ext uri="{FF2B5EF4-FFF2-40B4-BE49-F238E27FC236}">
                <a16:creationId xmlns:a16="http://schemas.microsoft.com/office/drawing/2014/main" id="{459709CB-DDEE-7786-2FFF-8B0F25A8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804327"/>
            <a:ext cx="3663593" cy="26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-means clustering - assign data points">
            <a:extLst>
              <a:ext uri="{FF2B5EF4-FFF2-40B4-BE49-F238E27FC236}">
                <a16:creationId xmlns:a16="http://schemas.microsoft.com/office/drawing/2014/main" id="{E49CB48F-280E-417D-B51C-A90138E0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09" y="1031279"/>
            <a:ext cx="3801193" cy="28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K-means clustering">
            <a:extLst>
              <a:ext uri="{FF2B5EF4-FFF2-40B4-BE49-F238E27FC236}">
                <a16:creationId xmlns:a16="http://schemas.microsoft.com/office/drawing/2014/main" id="{05CF243D-952A-E035-D999-503156B1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90" y="3783274"/>
            <a:ext cx="3672193" cy="275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K-means clustering">
            <a:extLst>
              <a:ext uri="{FF2B5EF4-FFF2-40B4-BE49-F238E27FC236}">
                <a16:creationId xmlns:a16="http://schemas.microsoft.com/office/drawing/2014/main" id="{3E014A49-EFE2-1ED0-0DBA-0E13F574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06" y="3852074"/>
            <a:ext cx="3577593" cy="268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K-means clustering">
            <a:extLst>
              <a:ext uri="{FF2B5EF4-FFF2-40B4-BE49-F238E27FC236}">
                <a16:creationId xmlns:a16="http://schemas.microsoft.com/office/drawing/2014/main" id="{06189311-FE0C-42E9-EFEE-98833B82C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948" y="3886474"/>
            <a:ext cx="3534593" cy="264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3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537143-495F-6335-00D4-FB293BFF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</a:t>
            </a:r>
            <a:endParaRPr lang="en-US" dirty="0"/>
          </a:p>
        </p:txBody>
      </p:sp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D52DF27E-2DEF-0CFD-4FC7-B7D6107C8952}"/>
              </a:ext>
            </a:extLst>
          </p:cNvPr>
          <p:cNvSpPr/>
          <p:nvPr/>
        </p:nvSpPr>
        <p:spPr>
          <a:xfrm>
            <a:off x="8399929" y="-374996"/>
            <a:ext cx="3719963" cy="1038617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45C78493-7542-CDA0-EB07-8108D3CE6BF2}"/>
              </a:ext>
            </a:extLst>
          </p:cNvPr>
          <p:cNvSpPr txBox="1">
            <a:spLocks/>
          </p:cNvSpPr>
          <p:nvPr/>
        </p:nvSpPr>
        <p:spPr>
          <a:xfrm>
            <a:off x="72108" y="178524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Regresyon    Ağaç temelli ve topluluk yöntemleri   </a:t>
            </a:r>
            <a:r>
              <a:rPr lang="tr-TR" sz="18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Kümeler ( k-ortalamalar)               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Derin Öğrenme–Sinir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9E2508D-3367-BEB0-2F40-8342F919D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38029" y="178524"/>
            <a:ext cx="458842" cy="308273"/>
          </a:xfrm>
          <a:prstGeom prst="rect">
            <a:avLst/>
          </a:prstGeom>
        </p:spPr>
      </p:pic>
      <p:pic>
        <p:nvPicPr>
          <p:cNvPr id="12" name="Resim 11" descr="tablo içeren bir resim&#10;&#10;Açıklama otomatik olarak oluşturuldu">
            <a:extLst>
              <a:ext uri="{FF2B5EF4-FFF2-40B4-BE49-F238E27FC236}">
                <a16:creationId xmlns:a16="http://schemas.microsoft.com/office/drawing/2014/main" id="{10860400-9309-96B5-EF8A-3997CA1EA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43" y="761276"/>
            <a:ext cx="7609114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48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A8E515-988D-C255-EB22-02CC7A10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06F6E0-4C16-8F74-B74A-FC2C2C02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8B5D619C-CA22-C41A-1F84-33B1D127317A}"/>
              </a:ext>
            </a:extLst>
          </p:cNvPr>
          <p:cNvSpPr/>
          <p:nvPr/>
        </p:nvSpPr>
        <p:spPr>
          <a:xfrm>
            <a:off x="8399929" y="-374996"/>
            <a:ext cx="3719963" cy="1038617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429B5DA7-1A59-D6C4-3502-6A3BCED5ECDE}"/>
              </a:ext>
            </a:extLst>
          </p:cNvPr>
          <p:cNvSpPr txBox="1">
            <a:spLocks/>
          </p:cNvSpPr>
          <p:nvPr/>
        </p:nvSpPr>
        <p:spPr>
          <a:xfrm>
            <a:off x="72108" y="178524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Regresyon    Ağaç temelli ve topluluk yöntemleri   </a:t>
            </a:r>
            <a:r>
              <a:rPr lang="tr-TR" sz="18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Kümeler ( k-ortalamalar)               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Derin Öğrenme–Sinir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66E05F3-D5C1-836F-8F5B-3447A3144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38029" y="178524"/>
            <a:ext cx="458842" cy="308273"/>
          </a:xfrm>
          <a:prstGeom prst="rect">
            <a:avLst/>
          </a:prstGeom>
        </p:spPr>
      </p:pic>
      <p:pic>
        <p:nvPicPr>
          <p:cNvPr id="17410" name="Picture 2" descr="common-loss-functions">
            <a:extLst>
              <a:ext uri="{FF2B5EF4-FFF2-40B4-BE49-F238E27FC236}">
                <a16:creationId xmlns:a16="http://schemas.microsoft.com/office/drawing/2014/main" id="{F2922D5B-29D9-FB4B-A0D0-1FCCAA05A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1886"/>
            <a:ext cx="5766527" cy="412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ommon-loss-functions">
            <a:extLst>
              <a:ext uri="{FF2B5EF4-FFF2-40B4-BE49-F238E27FC236}">
                <a16:creationId xmlns:a16="http://schemas.microsoft.com/office/drawing/2014/main" id="{7C105737-73FF-7A47-3FAB-CDDA0A1B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1834542"/>
            <a:ext cx="6623968" cy="41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50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 descr="ışık, gök, açık hava, tel içeren bir resim&#10;&#10;Açıklama otomatik olarak oluşturuldu">
            <a:extLst>
              <a:ext uri="{FF2B5EF4-FFF2-40B4-BE49-F238E27FC236}">
                <a16:creationId xmlns:a16="http://schemas.microsoft.com/office/drawing/2014/main" id="{78B893FD-20C2-DA81-7C06-BFFC0AB6D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326021"/>
            <a:ext cx="12192000" cy="12192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9B5602A-B950-152C-1E99-4B085A97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642162" y="770456"/>
            <a:ext cx="5373992" cy="2514862"/>
          </a:xfrm>
        </p:spPr>
        <p:txBody>
          <a:bodyPr anchor="b">
            <a:normAutofit/>
          </a:bodyPr>
          <a:lstStyle/>
          <a:p>
            <a:pPr algn="l"/>
            <a:r>
              <a:rPr lang="tr-TR" sz="4000" dirty="0">
                <a:latin typeface="Futura Condensed Extra" pitchFamily="50" charset="-94"/>
                <a:cs typeface="Aharoni" panose="02010803020104030203" pitchFamily="2" charset="-79"/>
              </a:rPr>
              <a:t>Makine </a:t>
            </a:r>
            <a:r>
              <a:rPr lang="tr-TR" sz="4000" dirty="0" err="1">
                <a:latin typeface="Futura Condensed Extra" pitchFamily="50" charset="-94"/>
                <a:cs typeface="Aharoni" panose="02010803020104030203" pitchFamily="2" charset="-79"/>
              </a:rPr>
              <a:t>Ögrenimine</a:t>
            </a:r>
            <a:r>
              <a:rPr lang="tr-TR" sz="4000" dirty="0"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r>
              <a:rPr lang="tr-TR" sz="4000" dirty="0" err="1">
                <a:latin typeface="Futura Condensed Extra" pitchFamily="50" charset="-94"/>
                <a:cs typeface="Aharoni" panose="02010803020104030203" pitchFamily="2" charset="-79"/>
              </a:rPr>
              <a:t>Giris</a:t>
            </a:r>
            <a:r>
              <a:rPr lang="tr-TR" sz="4000" dirty="0"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r>
              <a:rPr lang="tr-TR" sz="4000" dirty="0" err="1">
                <a:latin typeface="Futura Condensed Extra" pitchFamily="50" charset="-94"/>
                <a:cs typeface="Aharoni" panose="02010803020104030203" pitchFamily="2" charset="-79"/>
              </a:rPr>
              <a:t>Etkinligimize</a:t>
            </a:r>
            <a:r>
              <a:rPr lang="tr-TR" sz="4000" dirty="0"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br>
              <a:rPr lang="tr-TR" sz="2000" dirty="0">
                <a:latin typeface="Futura Condensed Extra" pitchFamily="50" charset="-94"/>
                <a:cs typeface="Aharoni" panose="02010803020104030203" pitchFamily="2" charset="-79"/>
              </a:rPr>
            </a:br>
            <a:br>
              <a:rPr lang="tr-TR" sz="2000" dirty="0">
                <a:latin typeface="Futura Condensed Extra" pitchFamily="50" charset="-94"/>
                <a:cs typeface="Aharoni" panose="02010803020104030203" pitchFamily="2" charset="-79"/>
              </a:rPr>
            </a:br>
            <a:r>
              <a:rPr lang="tr-TR" sz="7200" dirty="0" err="1">
                <a:latin typeface="Futura Condensed Extra" pitchFamily="50" charset="-94"/>
                <a:cs typeface="Aharoni" panose="02010803020104030203" pitchFamily="2" charset="-79"/>
              </a:rPr>
              <a:t>Hos</a:t>
            </a:r>
            <a:r>
              <a:rPr lang="tr-TR" sz="7200" dirty="0">
                <a:latin typeface="Futura Condensed Extra" pitchFamily="50" charset="-94"/>
                <a:cs typeface="Aharoni" panose="02010803020104030203" pitchFamily="2" charset="-79"/>
              </a:rPr>
              <a:t> Geldiniz</a:t>
            </a:r>
            <a:endParaRPr lang="en-US" sz="7200" dirty="0">
              <a:latin typeface="Futura Condensed Extra" pitchFamily="50" charset="-94"/>
              <a:cs typeface="Aharoni" panose="02010803020104030203" pitchFamily="2" charset="-79"/>
            </a:endParaRPr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E01F63F1-57AE-2E4D-1E26-6D98401106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" r="4128" b="31494"/>
          <a:stretch/>
        </p:blipFill>
        <p:spPr>
          <a:xfrm>
            <a:off x="9379544" y="8903648"/>
            <a:ext cx="10866296" cy="8596740"/>
          </a:xfrm>
          <a:prstGeom prst="rect">
            <a:avLst/>
          </a:prstGeom>
        </p:spPr>
      </p:pic>
      <p:sp>
        <p:nvSpPr>
          <p:cNvPr id="3" name="Alt Başlık 2">
            <a:extLst>
              <a:ext uri="{FF2B5EF4-FFF2-40B4-BE49-F238E27FC236}">
                <a16:creationId xmlns:a16="http://schemas.microsoft.com/office/drawing/2014/main" id="{66BFE8EF-4A1C-0C53-A61B-B77F46B48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870589" y="8592002"/>
            <a:ext cx="5208200" cy="2029968"/>
          </a:xfrm>
        </p:spPr>
        <p:txBody>
          <a:bodyPr>
            <a:normAutofit/>
          </a:bodyPr>
          <a:lstStyle/>
          <a:p>
            <a:pPr algn="l"/>
            <a:r>
              <a:rPr lang="tr-TR" sz="20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20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endParaRPr lang="tr-TR" sz="2000" dirty="0">
              <a:latin typeface="Artifakt Element Black" panose="020B0A03050000020004" pitchFamily="34" charset="-94"/>
              <a:ea typeface="Artifakt Element Black" panose="020B0A03050000020004" pitchFamily="34" charset="-94"/>
            </a:endParaRPr>
          </a:p>
          <a:p>
            <a:pPr algn="l"/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Regresyon</a:t>
            </a:r>
          </a:p>
          <a:p>
            <a:pPr algn="l"/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Ağaç temelli ve </a:t>
            </a:r>
            <a:r>
              <a:rPr lang="tr-TR" sz="22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topluluk</a:t>
            </a:r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yöntemleri</a:t>
            </a:r>
          </a:p>
          <a:p>
            <a:pPr algn="l"/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Kümeler ( k-ortalamalar)</a:t>
            </a:r>
          </a:p>
          <a:p>
            <a:pPr algn="l"/>
            <a:r>
              <a:rPr lang="tr-TR" sz="20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Derin Öğrenme – Sinir Ağları</a:t>
            </a:r>
          </a:p>
          <a:p>
            <a:pPr algn="l"/>
            <a:endParaRPr lang="en-US" sz="1300" dirty="0">
              <a:latin typeface="Dutch801 Rm BT" panose="02020603060505020304" pitchFamily="18" charset="0"/>
            </a:endParaRPr>
          </a:p>
        </p:txBody>
      </p:sp>
      <p:sp>
        <p:nvSpPr>
          <p:cNvPr id="30" name="Dikdörtgen: Köşeleri Yuvarlatılmış 29">
            <a:extLst>
              <a:ext uri="{FF2B5EF4-FFF2-40B4-BE49-F238E27FC236}">
                <a16:creationId xmlns:a16="http://schemas.microsoft.com/office/drawing/2014/main" id="{A23A03C1-996A-95A5-3F38-9B5CFB1F4C59}"/>
              </a:ext>
            </a:extLst>
          </p:cNvPr>
          <p:cNvSpPr/>
          <p:nvPr/>
        </p:nvSpPr>
        <p:spPr>
          <a:xfrm>
            <a:off x="-4251252" y="4096333"/>
            <a:ext cx="3767442" cy="8786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Resim 47">
            <a:extLst>
              <a:ext uri="{FF2B5EF4-FFF2-40B4-BE49-F238E27FC236}">
                <a16:creationId xmlns:a16="http://schemas.microsoft.com/office/drawing/2014/main" id="{7B20A53B-8701-3C4B-F21C-0B7DB0DC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-2532797"/>
            <a:ext cx="12192000" cy="1858439"/>
          </a:xfrm>
          <a:prstGeom prst="rect">
            <a:avLst/>
          </a:prstGeom>
        </p:spPr>
      </p:pic>
      <p:pic>
        <p:nvPicPr>
          <p:cNvPr id="52" name="Resim 51">
            <a:extLst>
              <a:ext uri="{FF2B5EF4-FFF2-40B4-BE49-F238E27FC236}">
                <a16:creationId xmlns:a16="http://schemas.microsoft.com/office/drawing/2014/main" id="{F9467E50-D1B5-0003-B3DC-96EF98CDD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74611" y="-2654819"/>
            <a:ext cx="3193811" cy="2254145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629163DE-DF7D-C6CC-9A13-F6FBF4F2E06C}"/>
              </a:ext>
            </a:extLst>
          </p:cNvPr>
          <p:cNvSpPr txBox="1">
            <a:spLocks/>
          </p:cNvSpPr>
          <p:nvPr/>
        </p:nvSpPr>
        <p:spPr>
          <a:xfrm>
            <a:off x="358924" y="629194"/>
            <a:ext cx="5706978" cy="29014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tr-TR" sz="41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Makine </a:t>
            </a:r>
            <a:r>
              <a:rPr lang="tr-TR" sz="4100" dirty="0" err="1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Ögrenimine</a:t>
            </a:r>
            <a:r>
              <a:rPr lang="tr-TR" sz="41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r>
              <a:rPr lang="tr-TR" sz="4100" dirty="0" err="1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Giris</a:t>
            </a:r>
            <a:r>
              <a:rPr lang="tr-TR" sz="41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r>
              <a:rPr lang="tr-TR" sz="4100" dirty="0" err="1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Etkinligimize</a:t>
            </a:r>
            <a:r>
              <a:rPr lang="tr-TR" sz="41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 </a:t>
            </a:r>
            <a:br>
              <a:rPr lang="tr-TR" sz="20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</a:br>
            <a:br>
              <a:rPr lang="tr-TR" sz="20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</a:br>
            <a:r>
              <a:rPr lang="tr-TR" sz="77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Katılımınız için </a:t>
            </a:r>
            <a:r>
              <a:rPr lang="tr-TR" sz="7700" dirty="0" err="1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Tesekkür</a:t>
            </a:r>
            <a:r>
              <a:rPr lang="tr-TR" sz="7700" dirty="0">
                <a:solidFill>
                  <a:schemeClr val="bg1"/>
                </a:solidFill>
                <a:latin typeface="Futura Condensed Extra" pitchFamily="50" charset="-94"/>
                <a:cs typeface="Aharoni" panose="02010803020104030203" pitchFamily="2" charset="-79"/>
              </a:rPr>
              <a:t> Ederiz</a:t>
            </a:r>
            <a:endParaRPr lang="en-US" sz="7700" dirty="0">
              <a:solidFill>
                <a:schemeClr val="bg1"/>
              </a:solidFill>
              <a:latin typeface="Futura Condensed Extra" pitchFamily="50" charset="-94"/>
              <a:cs typeface="Aharoni" panose="02010803020104030203" pitchFamily="2" charset="-79"/>
            </a:endParaRPr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EAE9589F-CC7D-E437-9CAC-01C3CD697D61}"/>
              </a:ext>
            </a:extLst>
          </p:cNvPr>
          <p:cNvSpPr txBox="1">
            <a:spLocks/>
          </p:cNvSpPr>
          <p:nvPr/>
        </p:nvSpPr>
        <p:spPr>
          <a:xfrm>
            <a:off x="6065902" y="543265"/>
            <a:ext cx="52082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1300"/>
              </a:spcBef>
            </a:pPr>
            <a:r>
              <a:rPr lang="tr-TR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Regresyon</a:t>
            </a:r>
          </a:p>
          <a:p>
            <a:pPr algn="r">
              <a:spcBef>
                <a:spcPts val="1300"/>
              </a:spcBef>
            </a:pPr>
            <a:r>
              <a:rPr lang="tr-TR" dirty="0" err="1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endParaRPr lang="tr-TR" dirty="0">
              <a:solidFill>
                <a:schemeClr val="bg1"/>
              </a:solidFill>
              <a:latin typeface="Artifakt Element Black" panose="020B0A03050000020004" pitchFamily="34" charset="-94"/>
              <a:ea typeface="Artifakt Element Black" panose="020B0A03050000020004" pitchFamily="34" charset="-94"/>
            </a:endParaRPr>
          </a:p>
          <a:p>
            <a:pPr algn="r">
              <a:spcBef>
                <a:spcPts val="1300"/>
              </a:spcBef>
            </a:pPr>
            <a:r>
              <a:rPr lang="tr-TR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Ağaç temelli ve topluluk yöntemleri</a:t>
            </a:r>
          </a:p>
          <a:p>
            <a:pPr algn="r">
              <a:spcBef>
                <a:spcPts val="1300"/>
              </a:spcBef>
            </a:pPr>
            <a:r>
              <a:rPr lang="tr-TR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Kümeler ( k-ortalamalar)</a:t>
            </a:r>
          </a:p>
          <a:p>
            <a:pPr algn="r">
              <a:spcBef>
                <a:spcPts val="1300"/>
              </a:spcBef>
            </a:pPr>
            <a:r>
              <a:rPr lang="tr-TR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Derin Öğrenme – Sinir Ağları</a:t>
            </a:r>
          </a:p>
          <a:p>
            <a:pPr algn="r"/>
            <a:endParaRPr lang="en-US" dirty="0">
              <a:latin typeface="Dutch801 Rm BT" panose="02020603060505020304" pitchFamily="18" charset="0"/>
            </a:endParaRPr>
          </a:p>
        </p:txBody>
      </p:sp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7C96C2C9-4B24-7911-2DA6-85BCD9FF3433}"/>
              </a:ext>
            </a:extLst>
          </p:cNvPr>
          <p:cNvSpPr/>
          <p:nvPr/>
        </p:nvSpPr>
        <p:spPr>
          <a:xfrm rot="5400000">
            <a:off x="4872885" y="1836405"/>
            <a:ext cx="2674144" cy="8786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38669E72-0277-26DB-9E87-6D48FF562FF1}"/>
              </a:ext>
            </a:extLst>
          </p:cNvPr>
          <p:cNvSpPr/>
          <p:nvPr/>
        </p:nvSpPr>
        <p:spPr>
          <a:xfrm>
            <a:off x="4241800" y="5778393"/>
            <a:ext cx="7571092" cy="754886"/>
          </a:xfrm>
          <a:prstGeom prst="roundRect">
            <a:avLst/>
          </a:prstGeom>
          <a:solidFill>
            <a:srgbClr val="4DA293">
              <a:alpha val="0"/>
            </a:srgbClr>
          </a:solidFill>
          <a:ln w="7715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4000">
                  <a:srgbClr val="DDE5F4">
                    <a:alpha val="29000"/>
                    <a:lumMod val="12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3200" b="1" dirty="0">
                <a:solidFill>
                  <a:schemeClr val="bg1"/>
                </a:solidFill>
              </a:rPr>
              <a:t>Muhammed Sezer ve Şevval Belkıs </a:t>
            </a:r>
            <a:r>
              <a:rPr lang="tr-TR" sz="3200" b="1" dirty="0" err="1">
                <a:solidFill>
                  <a:schemeClr val="bg1"/>
                </a:solidFill>
              </a:rPr>
              <a:t>Dikkaya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D54EA306-D64D-AE68-CAB2-18E2D529F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669" y="498204"/>
            <a:ext cx="435681" cy="435681"/>
          </a:xfrm>
          <a:prstGeom prst="rect">
            <a:avLst/>
          </a:prstGeom>
        </p:spPr>
      </p:pic>
      <p:pic>
        <p:nvPicPr>
          <p:cNvPr id="22" name="Resim 21" descr="ok içeren bir resim&#10;&#10;Açıklama otomatik olarak oluşturuldu">
            <a:extLst>
              <a:ext uri="{FF2B5EF4-FFF2-40B4-BE49-F238E27FC236}">
                <a16:creationId xmlns:a16="http://schemas.microsoft.com/office/drawing/2014/main" id="{6B34A8BA-8717-B570-DE48-5706D5BF0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109" y="557758"/>
            <a:ext cx="507849" cy="407033"/>
          </a:xfrm>
          <a:prstGeom prst="rect">
            <a:avLst/>
          </a:prstGeom>
        </p:spPr>
      </p:pic>
      <p:pic>
        <p:nvPicPr>
          <p:cNvPr id="24" name="Resim 23" descr="ok içeren bir resim&#10;&#10;Açıklama otomatik olarak oluşturuldu">
            <a:extLst>
              <a:ext uri="{FF2B5EF4-FFF2-40B4-BE49-F238E27FC236}">
                <a16:creationId xmlns:a16="http://schemas.microsoft.com/office/drawing/2014/main" id="{2526324B-1715-62EC-A44E-FFDEA0713A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508" y="1038400"/>
            <a:ext cx="462825" cy="427954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ABE3036A-0471-359E-9B9B-5738E4785C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1252" y="4728618"/>
            <a:ext cx="2592172" cy="3318964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B0041C95-8584-02D6-0F89-180847ACC7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54997" y="1672466"/>
            <a:ext cx="327027" cy="418719"/>
          </a:xfrm>
          <a:prstGeom prst="rect">
            <a:avLst/>
          </a:prstGeom>
        </p:spPr>
      </p:pic>
      <p:pic>
        <p:nvPicPr>
          <p:cNvPr id="34" name="Resim 33" descr="silah, muşta içeren bir resim&#10;&#10;Açıklama otomatik olarak oluşturuldu">
            <a:extLst>
              <a:ext uri="{FF2B5EF4-FFF2-40B4-BE49-F238E27FC236}">
                <a16:creationId xmlns:a16="http://schemas.microsoft.com/office/drawing/2014/main" id="{500A3698-6012-1D8C-12F3-2CEF9D3CBA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479" y="2334618"/>
            <a:ext cx="348545" cy="41871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DB5523E-C9D5-20F0-32C6-B180413750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77508" y="2918102"/>
            <a:ext cx="458842" cy="30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494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27609D-6E81-8F06-1885-0E2C828B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463374-3BE3-6C96-4AB2-6D135D73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A93C4292-C9A8-F0FC-110E-FD4BE35B60C9}"/>
              </a:ext>
            </a:extLst>
          </p:cNvPr>
          <p:cNvSpPr/>
          <p:nvPr/>
        </p:nvSpPr>
        <p:spPr>
          <a:xfrm>
            <a:off x="83820" y="-420686"/>
            <a:ext cx="2529840" cy="1167446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8505897C-B35E-FF83-BD4C-0E55D00FFA05}"/>
              </a:ext>
            </a:extLst>
          </p:cNvPr>
          <p:cNvSpPr txBox="1">
            <a:spLocks/>
          </p:cNvSpPr>
          <p:nvPr/>
        </p:nvSpPr>
        <p:spPr>
          <a:xfrm>
            <a:off x="502417" y="256032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800" dirty="0" err="1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Regresyon    Ağaç temelli ve topluluk yöntemleri    Kümeler ( k-ortalamalar)    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6" name="Resim 5" descr="ok içeren bir resim&#10;&#10;Açıklama otomatik olarak oluşturuldu">
            <a:extLst>
              <a:ext uri="{FF2B5EF4-FFF2-40B4-BE49-F238E27FC236}">
                <a16:creationId xmlns:a16="http://schemas.microsoft.com/office/drawing/2014/main" id="{2FDBD5D7-A68C-8F89-591F-807AAB0F9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2" y="141508"/>
            <a:ext cx="458610" cy="42405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C5C0385-AD1E-866F-C73F-44BD8DC1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94" y="1799781"/>
            <a:ext cx="5877709" cy="427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2D31BA1-C109-1B35-F5C6-B429DC544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9" y="1852612"/>
            <a:ext cx="6816918" cy="44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1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27609D-6E81-8F06-1885-0E2C828B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463374-3BE3-6C96-4AB2-6D135D73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A93C4292-C9A8-F0FC-110E-FD4BE35B60C9}"/>
              </a:ext>
            </a:extLst>
          </p:cNvPr>
          <p:cNvSpPr/>
          <p:nvPr/>
        </p:nvSpPr>
        <p:spPr>
          <a:xfrm>
            <a:off x="83820" y="-420686"/>
            <a:ext cx="2529840" cy="1167446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8505897C-B35E-FF83-BD4C-0E55D00FFA05}"/>
              </a:ext>
            </a:extLst>
          </p:cNvPr>
          <p:cNvSpPr txBox="1">
            <a:spLocks/>
          </p:cNvSpPr>
          <p:nvPr/>
        </p:nvSpPr>
        <p:spPr>
          <a:xfrm>
            <a:off x="502417" y="256032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800" dirty="0" err="1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Regresyon    Ağaç temelli ve topluluk yöntemleri    Kümeler ( k-ortalamalar)    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6" name="Resim 5" descr="ok içeren bir resim&#10;&#10;Açıklama otomatik olarak oluşturuldu">
            <a:extLst>
              <a:ext uri="{FF2B5EF4-FFF2-40B4-BE49-F238E27FC236}">
                <a16:creationId xmlns:a16="http://schemas.microsoft.com/office/drawing/2014/main" id="{2FDBD5D7-A68C-8F89-591F-807AAB0F9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2" y="141508"/>
            <a:ext cx="458610" cy="424057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38E8AB75-7A03-5F15-7AC9-F64A1804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39209"/>
            <a:ext cx="10515600" cy="553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1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ot ols">
            <a:extLst>
              <a:ext uri="{FF2B5EF4-FFF2-40B4-BE49-F238E27FC236}">
                <a16:creationId xmlns:a16="http://schemas.microsoft.com/office/drawing/2014/main" id="{851959F8-BE9C-258C-15E9-D14BB16EC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0" y="457199"/>
            <a:ext cx="9128760" cy="684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5255A8E7-1B48-4AB4-11F9-8677C846325F}"/>
              </a:ext>
            </a:extLst>
          </p:cNvPr>
          <p:cNvSpPr/>
          <p:nvPr/>
        </p:nvSpPr>
        <p:spPr>
          <a:xfrm>
            <a:off x="1802885" y="-442215"/>
            <a:ext cx="2060455" cy="1167446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FB3FAEB-8D81-AECF-F316-D0806F13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aşlık 2">
            <a:extLst>
              <a:ext uri="{FF2B5EF4-FFF2-40B4-BE49-F238E27FC236}">
                <a16:creationId xmlns:a16="http://schemas.microsoft.com/office/drawing/2014/main" id="{4D1793B5-4E96-1E82-C147-46FAA16B4116}"/>
              </a:ext>
            </a:extLst>
          </p:cNvPr>
          <p:cNvSpPr txBox="1">
            <a:spLocks/>
          </p:cNvSpPr>
          <p:nvPr/>
        </p:nvSpPr>
        <p:spPr>
          <a:xfrm>
            <a:off x="90232" y="248412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            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Regresyon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    Ağaç temelli ve topluluk yöntemleri    Kümeler ( k-ortalamalar)    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10" name="Resim 9" descr="ok içeren bir resim&#10;&#10;Açıklama otomatik olarak oluşturuldu">
            <a:extLst>
              <a:ext uri="{FF2B5EF4-FFF2-40B4-BE49-F238E27FC236}">
                <a16:creationId xmlns:a16="http://schemas.microsoft.com/office/drawing/2014/main" id="{6267851D-8AF0-948C-B833-D1595F705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" y="-455172"/>
            <a:ext cx="458610" cy="42405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A301AB8-E8F0-B5DD-D8D1-D0C1E32D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74" y="141508"/>
            <a:ext cx="435681" cy="4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0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82308F-1D9B-5FE7-620D-918B71D8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114466-54B6-479C-467F-D64EF8CA5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30355A9-CEB3-9F31-EB3F-E298823F8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  <p:pic>
        <p:nvPicPr>
          <p:cNvPr id="1026" name="Picture 2" descr="Degree 1 MSE = 4.08e-01(+/- 4.25e-01), Degree 4 MSE = 4.32e-02(+/- 7.08e-02), Degree 15 MSE = 1.82e+08(+/- 5.46e+08)">
            <a:extLst>
              <a:ext uri="{FF2B5EF4-FFF2-40B4-BE49-F238E27FC236}">
                <a16:creationId xmlns:a16="http://schemas.microsoft.com/office/drawing/2014/main" id="{F1C493EB-74A3-77CB-65FE-D38CEDFA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5818" y="1415858"/>
            <a:ext cx="14683422" cy="52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 descr="ok içeren bir resim&#10;&#10;Açıklama otomatik olarak oluşturuldu">
            <a:extLst>
              <a:ext uri="{FF2B5EF4-FFF2-40B4-BE49-F238E27FC236}">
                <a16:creationId xmlns:a16="http://schemas.microsoft.com/office/drawing/2014/main" id="{25CBB953-7DE8-6530-E73C-8A84759F4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2" y="141508"/>
            <a:ext cx="458610" cy="424057"/>
          </a:xfrm>
          <a:prstGeom prst="rect">
            <a:avLst/>
          </a:prstGeom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7BFD706E-5EF2-5D29-FD75-C28D2DEC5C9F}"/>
              </a:ext>
            </a:extLst>
          </p:cNvPr>
          <p:cNvSpPr/>
          <p:nvPr/>
        </p:nvSpPr>
        <p:spPr>
          <a:xfrm>
            <a:off x="1802885" y="-442215"/>
            <a:ext cx="2060455" cy="1167446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7F67BB1C-81BD-6D76-BA04-3D218077CBBD}"/>
              </a:ext>
            </a:extLst>
          </p:cNvPr>
          <p:cNvSpPr txBox="1">
            <a:spLocks/>
          </p:cNvSpPr>
          <p:nvPr/>
        </p:nvSpPr>
        <p:spPr>
          <a:xfrm>
            <a:off x="90232" y="248412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            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Regresyon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    Ağaç temelli ve topluluk yöntemleri    Kümeler ( k-ortalamalar)    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069A129-5A32-2710-2E13-DFFBF7054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74" y="141508"/>
            <a:ext cx="435681" cy="4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8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CBF8CD-7B24-4D85-E241-0C7EBE835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lot ransac">
            <a:extLst>
              <a:ext uri="{FF2B5EF4-FFF2-40B4-BE49-F238E27FC236}">
                <a16:creationId xmlns:a16="http://schemas.microsoft.com/office/drawing/2014/main" id="{20DAF0D1-FD26-E234-21E8-CDD52496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84093"/>
            <a:ext cx="8315547" cy="623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FF4C7FC8-0588-E33B-D853-72D00F5DC5DC}"/>
              </a:ext>
            </a:extLst>
          </p:cNvPr>
          <p:cNvSpPr/>
          <p:nvPr/>
        </p:nvSpPr>
        <p:spPr>
          <a:xfrm>
            <a:off x="1802885" y="-442215"/>
            <a:ext cx="2060455" cy="1167446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69122174-54CF-B88E-A506-BFF2C5A3949E}"/>
              </a:ext>
            </a:extLst>
          </p:cNvPr>
          <p:cNvSpPr txBox="1">
            <a:spLocks/>
          </p:cNvSpPr>
          <p:nvPr/>
        </p:nvSpPr>
        <p:spPr>
          <a:xfrm>
            <a:off x="90232" y="248412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            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Regresyon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    Ağaç temelli ve topluluk yöntemleri    Kümeler ( k-ortalamalar)    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2A58095E-A33E-A331-4B35-187BCABF9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74" y="141508"/>
            <a:ext cx="435681" cy="435681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557411-2EA9-A173-EECF-8DEC84E77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234" y="2385284"/>
            <a:ext cx="4339860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D</a:t>
            </a:r>
            <a:r>
              <a:rPr lang="en-US" dirty="0" err="1"/>
              <a:t>üz</a:t>
            </a:r>
            <a:r>
              <a:rPr lang="en-US" dirty="0"/>
              <a:t> linear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outlier </a:t>
            </a:r>
            <a:r>
              <a:rPr lang="en-US" dirty="0" err="1"/>
              <a:t>datalarla</a:t>
            </a:r>
            <a:r>
              <a:rPr lang="en-US" dirty="0"/>
              <a:t> </a:t>
            </a:r>
            <a:r>
              <a:rPr lang="en-US" dirty="0" err="1"/>
              <a:t>başa</a:t>
            </a:r>
            <a:r>
              <a:rPr lang="en-US" dirty="0"/>
              <a:t> </a:t>
            </a:r>
            <a:r>
              <a:rPr lang="en-US" dirty="0" err="1"/>
              <a:t>çıkamazk</a:t>
            </a:r>
            <a:r>
              <a:rPr lang="tr-TR" dirty="0"/>
              <a:t>e</a:t>
            </a:r>
            <a:r>
              <a:rPr lang="en-US" dirty="0"/>
              <a:t>n </a:t>
            </a:r>
            <a:r>
              <a:rPr lang="en-US" dirty="0" err="1"/>
              <a:t>ransac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gelişmiş</a:t>
            </a:r>
            <a:r>
              <a:rPr lang="en-US" dirty="0"/>
              <a:t> </a:t>
            </a:r>
            <a:r>
              <a:rPr lang="en-US" dirty="0" err="1"/>
              <a:t>metodlar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tip </a:t>
            </a:r>
            <a:r>
              <a:rPr lang="en-US" dirty="0" err="1"/>
              <a:t>sorunlarla</a:t>
            </a:r>
            <a:r>
              <a:rPr lang="en-US" dirty="0"/>
              <a:t> da </a:t>
            </a:r>
            <a:r>
              <a:rPr lang="en-US" dirty="0" err="1"/>
              <a:t>başa</a:t>
            </a:r>
            <a:r>
              <a:rPr lang="en-US" dirty="0"/>
              <a:t> </a:t>
            </a:r>
            <a:r>
              <a:rPr lang="en-US" dirty="0" err="1"/>
              <a:t>çıkabilir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6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4CD760-5F5F-ABAC-4FCC-0C021BE7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FCB446-1A84-149D-800A-14ACC3B1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8DD03E-5AEE-1C0D-3E28-ACE03B29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95" y="244244"/>
            <a:ext cx="9265118" cy="69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0AEEA7C0-7A41-89DD-2552-DD7A8D0C6F9D}"/>
              </a:ext>
            </a:extLst>
          </p:cNvPr>
          <p:cNvSpPr/>
          <p:nvPr/>
        </p:nvSpPr>
        <p:spPr>
          <a:xfrm>
            <a:off x="1802885" y="-442215"/>
            <a:ext cx="2060455" cy="1167446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269129E5-85DF-D084-3931-17A6F139B22C}"/>
              </a:ext>
            </a:extLst>
          </p:cNvPr>
          <p:cNvSpPr txBox="1">
            <a:spLocks/>
          </p:cNvSpPr>
          <p:nvPr/>
        </p:nvSpPr>
        <p:spPr>
          <a:xfrm>
            <a:off x="90232" y="248412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            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Regresyon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    Ağaç temelli ve topluluk yöntemleri    Kümeler ( k-ortalamalar)    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A1E6828C-68ED-2777-5CC6-82AD615AE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74" y="141508"/>
            <a:ext cx="435681" cy="4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956B1A1-1910-B898-9C29-277BCE3E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08" y="0"/>
            <a:ext cx="10516942" cy="743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34CD760-5F5F-ABAC-4FCC-0C021BE7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0AEEA7C0-7A41-89DD-2552-DD7A8D0C6F9D}"/>
              </a:ext>
            </a:extLst>
          </p:cNvPr>
          <p:cNvSpPr/>
          <p:nvPr/>
        </p:nvSpPr>
        <p:spPr>
          <a:xfrm>
            <a:off x="1802885" y="-442215"/>
            <a:ext cx="2060455" cy="1167446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269129E5-85DF-D084-3931-17A6F139B22C}"/>
              </a:ext>
            </a:extLst>
          </p:cNvPr>
          <p:cNvSpPr txBox="1">
            <a:spLocks/>
          </p:cNvSpPr>
          <p:nvPr/>
        </p:nvSpPr>
        <p:spPr>
          <a:xfrm>
            <a:off x="90232" y="248412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            </a:t>
            </a:r>
            <a:r>
              <a:rPr lang="tr-TR" sz="18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Regresyon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       Ağaç temelli ve topluluk yöntemleri    Kümeler ( k-ortalamalar)    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A1E6828C-68ED-2777-5CC6-82AD615AE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74" y="141508"/>
            <a:ext cx="435681" cy="4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1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269781-CDCC-7EE5-F7DE-1D998D8D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DFF9EA-21EA-64B0-BD00-5532A055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18" y="882910"/>
            <a:ext cx="8319247" cy="623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5B0E91B4-B972-3167-1336-730D1CABAF37}"/>
              </a:ext>
            </a:extLst>
          </p:cNvPr>
          <p:cNvSpPr/>
          <p:nvPr/>
        </p:nvSpPr>
        <p:spPr>
          <a:xfrm>
            <a:off x="2740217" y="-426248"/>
            <a:ext cx="4426702" cy="1167446"/>
          </a:xfrm>
          <a:prstGeom prst="roundRect">
            <a:avLst/>
          </a:prstGeom>
          <a:solidFill>
            <a:srgbClr val="2A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9E5210FD-7232-30F6-3BF0-E6DDD9D4C4BC}"/>
              </a:ext>
            </a:extLst>
          </p:cNvPr>
          <p:cNvSpPr txBox="1">
            <a:spLocks/>
          </p:cNvSpPr>
          <p:nvPr/>
        </p:nvSpPr>
        <p:spPr>
          <a:xfrm>
            <a:off x="0" y="220867"/>
            <a:ext cx="12192000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Gradiant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</a:t>
            </a:r>
            <a:r>
              <a:rPr lang="tr-TR" sz="1400" dirty="0" err="1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Descent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Regresyon                  </a:t>
            </a:r>
            <a:r>
              <a:rPr lang="tr-TR" sz="17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Ağaç temelli ve topluluk yöntemleri</a:t>
            </a:r>
            <a:r>
              <a:rPr lang="tr-TR" sz="1400" dirty="0">
                <a:solidFill>
                  <a:schemeClr val="bg1"/>
                </a:solidFill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   </a:t>
            </a:r>
            <a:r>
              <a:rPr lang="tr-TR" sz="1400" dirty="0">
                <a:latin typeface="Artifakt Element Black" panose="020B0A03050000020004" pitchFamily="34" charset="-94"/>
                <a:ea typeface="Artifakt Element Black" panose="020B0A03050000020004" pitchFamily="34" charset="-94"/>
              </a:rPr>
              <a:t>Kümeler ( k-ortalamalar)    Derin Öğrenme – Sinir Ağları</a:t>
            </a:r>
          </a:p>
          <a:p>
            <a:pPr algn="r"/>
            <a:endParaRPr lang="en-US" sz="1400" dirty="0">
              <a:latin typeface="Dutch801 Rm BT" panose="02020603060505020304" pitchFamily="18" charset="0"/>
            </a:endParaRP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C2FAF9A2-D0B2-EDF6-42EF-757120D5A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86" y="68405"/>
            <a:ext cx="463488" cy="593440"/>
          </a:xfrm>
        </p:spPr>
      </p:pic>
    </p:spTree>
    <p:extLst>
      <p:ext uri="{BB962C8B-B14F-4D97-AF65-F5344CB8AC3E}">
        <p14:creationId xmlns:p14="http://schemas.microsoft.com/office/powerpoint/2010/main" val="2843031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</TotalTime>
  <Words>384</Words>
  <Application>Microsoft Office PowerPoint</Application>
  <PresentationFormat>Geniş ekran</PresentationFormat>
  <Paragraphs>47</Paragraphs>
  <Slides>16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3" baseType="lpstr">
      <vt:lpstr>Arial</vt:lpstr>
      <vt:lpstr>Artifakt Element Black</vt:lpstr>
      <vt:lpstr>Calibri</vt:lpstr>
      <vt:lpstr>Calibri Light</vt:lpstr>
      <vt:lpstr>Dutch801 Rm BT</vt:lpstr>
      <vt:lpstr>Futura Condensed Extra</vt:lpstr>
      <vt:lpstr>Office Theme</vt:lpstr>
      <vt:lpstr>Makine Ögrenimine Giris Etkinligimize   Hos Geldiniz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 </vt:lpstr>
      <vt:lpstr>PowerPoint Sunusu</vt:lpstr>
      <vt:lpstr>Makine Ögrenimine Giris Etkinligimize   Hos Geldiniz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Makine Ögrenimine Giris Etkinligimize   Hos Geldiniz</dc:title>
  <dc:creator>Mehmet Emin Gül</dc:creator>
  <cp:lastModifiedBy>Mehmet Emin Gül</cp:lastModifiedBy>
  <cp:revision>4</cp:revision>
  <dcterms:created xsi:type="dcterms:W3CDTF">2022-12-29T14:07:16Z</dcterms:created>
  <dcterms:modified xsi:type="dcterms:W3CDTF">2022-12-30T14:58:24Z</dcterms:modified>
</cp:coreProperties>
</file>